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69" r:id="rId4"/>
    <p:sldId id="257" r:id="rId5"/>
    <p:sldId id="265" r:id="rId6"/>
    <p:sldId id="258" r:id="rId7"/>
    <p:sldId id="263" r:id="rId8"/>
    <p:sldId id="271" r:id="rId9"/>
    <p:sldId id="266" r:id="rId10"/>
    <p:sldId id="267" r:id="rId11"/>
    <p:sldId id="259" r:id="rId12"/>
    <p:sldId id="260" r:id="rId13"/>
    <p:sldId id="268" r:id="rId14"/>
    <p:sldId id="261" r:id="rId15"/>
    <p:sldId id="270"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8" d="100"/>
          <a:sy n="108" d="100"/>
        </p:scale>
        <p:origin x="1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11/10/2022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82836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8888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7198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7552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199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8066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805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776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2191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1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11/10/2022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476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11/10/2022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090827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ontiersin.org/articles/10.3389/fpls.2016.01419/full" TargetMode="External"/><Relationship Id="rId2" Type="http://schemas.openxmlformats.org/officeDocument/2006/relationships/hyperlink" Target="https://www.kaggle.com/arjuntejaswi/plant-village" TargetMode="External"/><Relationship Id="rId1" Type="http://schemas.openxmlformats.org/officeDocument/2006/relationships/slideLayout" Target="../slideLayouts/slideLayout2.xml"/><Relationship Id="rId5" Type="http://schemas.openxmlformats.org/officeDocument/2006/relationships/hyperlink" Target="https://plantmethods.biomedcentral.com/articles/10.1186/s13007-021-00722-9" TargetMode="External"/><Relationship Id="rId4" Type="http://schemas.openxmlformats.org/officeDocument/2006/relationships/hyperlink" Target="https://www.researchgate.net/publication/314436486_An_Overview_of_the_Research_on_Plant_Leaves_Disease_detection_using_Image_Processing_Technique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0"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FF83D-8AE0-A679-167E-5EF0C21BBC89}"/>
              </a:ext>
            </a:extLst>
          </p:cNvPr>
          <p:cNvSpPr>
            <a:spLocks noGrp="1"/>
          </p:cNvSpPr>
          <p:nvPr>
            <p:ph type="ctrTitle"/>
          </p:nvPr>
        </p:nvSpPr>
        <p:spPr>
          <a:xfrm>
            <a:off x="640080" y="325369"/>
            <a:ext cx="4368602" cy="1956841"/>
          </a:xfrm>
        </p:spPr>
        <p:txBody>
          <a:bodyPr vert="horz" lIns="91440" tIns="45720" rIns="91440" bIns="45720" rtlCol="0" anchor="b">
            <a:normAutofit/>
          </a:bodyPr>
          <a:lstStyle/>
          <a:p>
            <a:pPr>
              <a:lnSpc>
                <a:spcPct val="90000"/>
              </a:lnSpc>
            </a:pPr>
            <a:r>
              <a:rPr lang="en-US" sz="5100" dirty="0"/>
              <a:t>Plant Disease Detection	</a:t>
            </a:r>
          </a:p>
        </p:txBody>
      </p:sp>
      <p:sp>
        <p:nvSpPr>
          <p:cNvPr id="2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43AECD"/>
          </a:solidFill>
          <a:ln w="38100" cap="rnd">
            <a:solidFill>
              <a:srgbClr val="43AEC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3C0CCAC-4605-5A8A-7D89-531BC5120CD4}"/>
              </a:ext>
            </a:extLst>
          </p:cNvPr>
          <p:cNvSpPr>
            <a:spLocks noGrp="1"/>
          </p:cNvSpPr>
          <p:nvPr>
            <p:ph type="subTitle" idx="1"/>
          </p:nvPr>
        </p:nvSpPr>
        <p:spPr>
          <a:xfrm>
            <a:off x="640080" y="2872899"/>
            <a:ext cx="4243589" cy="3320668"/>
          </a:xfrm>
        </p:spPr>
        <p:txBody>
          <a:bodyPr vert="horz" lIns="91440" tIns="45720" rIns="91440" bIns="45720" rtlCol="0">
            <a:normAutofit/>
          </a:bodyPr>
          <a:lstStyle/>
          <a:p>
            <a:pPr indent="-228600">
              <a:lnSpc>
                <a:spcPct val="100000"/>
              </a:lnSpc>
              <a:buFont typeface="Arial" panose="020B0604020202020204" pitchFamily="34" charset="0"/>
              <a:buChar char="•"/>
            </a:pPr>
            <a:r>
              <a:rPr lang="en-US" dirty="0"/>
              <a:t>BY</a:t>
            </a:r>
          </a:p>
          <a:p>
            <a:pPr indent="-228600">
              <a:lnSpc>
                <a:spcPct val="100000"/>
              </a:lnSpc>
              <a:buFont typeface="Arial" panose="020B0604020202020204" pitchFamily="34" charset="0"/>
              <a:buChar char="•"/>
            </a:pPr>
            <a:r>
              <a:rPr lang="en-US" dirty="0"/>
              <a:t>Shivam Satav</a:t>
            </a:r>
          </a:p>
          <a:p>
            <a:pPr indent="-228600">
              <a:lnSpc>
                <a:spcPct val="100000"/>
              </a:lnSpc>
              <a:buFont typeface="Arial" panose="020B0604020202020204" pitchFamily="34" charset="0"/>
              <a:buChar char="•"/>
            </a:pPr>
            <a:r>
              <a:rPr lang="en-US" dirty="0"/>
              <a:t>Joel </a:t>
            </a:r>
            <a:r>
              <a:rPr lang="en-US" dirty="0" err="1"/>
              <a:t>Randive</a:t>
            </a:r>
            <a:endParaRPr lang="en-US" dirty="0"/>
          </a:p>
          <a:p>
            <a:pPr indent="-228600">
              <a:lnSpc>
                <a:spcPct val="100000"/>
              </a:lnSpc>
              <a:buFont typeface="Arial" panose="020B0604020202020204" pitchFamily="34" charset="0"/>
              <a:buChar char="•"/>
            </a:pPr>
            <a:r>
              <a:rPr lang="en-US" dirty="0"/>
              <a:t>Omkar Sawant</a:t>
            </a:r>
          </a:p>
          <a:p>
            <a:pPr indent="-228600">
              <a:lnSpc>
                <a:spcPct val="100000"/>
              </a:lnSpc>
              <a:buFont typeface="Arial" panose="020B0604020202020204" pitchFamily="34" charset="0"/>
              <a:buChar char="•"/>
            </a:pPr>
            <a:r>
              <a:rPr lang="en-US" dirty="0"/>
              <a:t>Vipul </a:t>
            </a:r>
            <a:r>
              <a:rPr lang="en-US" dirty="0" err="1"/>
              <a:t>Doiphode</a:t>
            </a:r>
            <a:endParaRPr lang="en-US" dirty="0"/>
          </a:p>
          <a:p>
            <a:pPr indent="-228600">
              <a:lnSpc>
                <a:spcPct val="100000"/>
              </a:lnSpc>
              <a:buFont typeface="Arial" panose="020B0604020202020204" pitchFamily="34" charset="0"/>
              <a:buChar char="•"/>
            </a:pPr>
            <a:r>
              <a:rPr lang="en-US" dirty="0"/>
              <a:t>Aditi </a:t>
            </a:r>
            <a:r>
              <a:rPr lang="en-US" dirty="0" err="1"/>
              <a:t>Akadkar</a:t>
            </a:r>
            <a:endParaRPr lang="en-US" dirty="0"/>
          </a:p>
        </p:txBody>
      </p:sp>
      <p:pic>
        <p:nvPicPr>
          <p:cNvPr id="4" name="Picture 3" descr="Leaf on test tubes">
            <a:extLst>
              <a:ext uri="{FF2B5EF4-FFF2-40B4-BE49-F238E27FC236}">
                <a16:creationId xmlns:a16="http://schemas.microsoft.com/office/drawing/2014/main" id="{55927E45-C057-CDDC-0839-2A59D5F50D53}"/>
              </a:ext>
            </a:extLst>
          </p:cNvPr>
          <p:cNvPicPr>
            <a:picLocks noChangeAspect="1"/>
          </p:cNvPicPr>
          <p:nvPr/>
        </p:nvPicPr>
        <p:blipFill rotWithShape="1">
          <a:blip r:embed="rId2"/>
          <a:srcRect l="33048" r="-1" b="-1"/>
          <a:stretch/>
        </p:blipFill>
        <p:spPr>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4829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10A-6032-341C-0D09-95932D58ABA3}"/>
              </a:ext>
            </a:extLst>
          </p:cNvPr>
          <p:cNvSpPr>
            <a:spLocks noGrp="1"/>
          </p:cNvSpPr>
          <p:nvPr>
            <p:ph type="title"/>
          </p:nvPr>
        </p:nvSpPr>
        <p:spPr/>
        <p:txBody>
          <a:bodyPr/>
          <a:lstStyle/>
          <a:p>
            <a:r>
              <a:rPr lang="en-US" dirty="0"/>
              <a:t>Accuracy of model</a:t>
            </a:r>
            <a:endParaRPr lang="en-IN" dirty="0"/>
          </a:p>
        </p:txBody>
      </p:sp>
      <p:pic>
        <p:nvPicPr>
          <p:cNvPr id="5" name="Content Placeholder 4">
            <a:extLst>
              <a:ext uri="{FF2B5EF4-FFF2-40B4-BE49-F238E27FC236}">
                <a16:creationId xmlns:a16="http://schemas.microsoft.com/office/drawing/2014/main" id="{CD935316-B185-38FF-EBF7-C82BA21A10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05124"/>
            <a:ext cx="10515600" cy="1971675"/>
          </a:xfrm>
        </p:spPr>
      </p:pic>
    </p:spTree>
    <p:extLst>
      <p:ext uri="{BB962C8B-B14F-4D97-AF65-F5344CB8AC3E}">
        <p14:creationId xmlns:p14="http://schemas.microsoft.com/office/powerpoint/2010/main" val="62977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4FBB-BAE7-EC03-FECD-87B53326BFDD}"/>
              </a:ext>
            </a:extLst>
          </p:cNvPr>
          <p:cNvSpPr>
            <a:spLocks noGrp="1"/>
          </p:cNvSpPr>
          <p:nvPr>
            <p:ph type="title"/>
          </p:nvPr>
        </p:nvSpPr>
        <p:spPr/>
        <p:txBody>
          <a:bodyPr/>
          <a:lstStyle/>
          <a:p>
            <a:r>
              <a:rPr lang="en-US" dirty="0"/>
              <a:t>Fast API for hosting a website</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4EFD10F3-1D3F-9D34-8AD5-F964FF8FB3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670" y="1928813"/>
            <a:ext cx="8542660" cy="4252912"/>
          </a:xfrm>
        </p:spPr>
      </p:pic>
    </p:spTree>
    <p:extLst>
      <p:ext uri="{BB962C8B-B14F-4D97-AF65-F5344CB8AC3E}">
        <p14:creationId xmlns:p14="http://schemas.microsoft.com/office/powerpoint/2010/main" val="526684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2C098-00F2-9DFA-C19C-B4E3AC7A8337}"/>
              </a:ext>
            </a:extLst>
          </p:cNvPr>
          <p:cNvSpPr>
            <a:spLocks noGrp="1"/>
          </p:cNvSpPr>
          <p:nvPr>
            <p:ph type="title"/>
          </p:nvPr>
        </p:nvSpPr>
        <p:spPr/>
        <p:txBody>
          <a:bodyPr/>
          <a:lstStyle/>
          <a:p>
            <a:r>
              <a:rPr lang="en-US" dirty="0"/>
              <a:t>Adding key and value</a:t>
            </a:r>
            <a:endParaRPr lang="en-IN"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A57B5A58-24BA-6638-93DF-BCF2F34E26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5634" y="1928813"/>
            <a:ext cx="7560732" cy="4252912"/>
          </a:xfrm>
        </p:spPr>
      </p:pic>
    </p:spTree>
    <p:extLst>
      <p:ext uri="{BB962C8B-B14F-4D97-AF65-F5344CB8AC3E}">
        <p14:creationId xmlns:p14="http://schemas.microsoft.com/office/powerpoint/2010/main" val="3426540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0ADA-9DA3-7ED9-86A0-77347C7DCACE}"/>
              </a:ext>
            </a:extLst>
          </p:cNvPr>
          <p:cNvSpPr>
            <a:spLocks noGrp="1"/>
          </p:cNvSpPr>
          <p:nvPr>
            <p:ph type="title"/>
          </p:nvPr>
        </p:nvSpPr>
        <p:spPr/>
        <p:txBody>
          <a:bodyPr/>
          <a:lstStyle/>
          <a:p>
            <a:r>
              <a:rPr lang="en-US" dirty="0"/>
              <a:t>Website interface</a:t>
            </a:r>
            <a:endParaRPr lang="en-IN" dirty="0"/>
          </a:p>
        </p:txBody>
      </p:sp>
      <p:pic>
        <p:nvPicPr>
          <p:cNvPr id="5" name="Content Placeholder 4" descr="A screenshot of a video game&#10;&#10;Description automatically generated">
            <a:extLst>
              <a:ext uri="{FF2B5EF4-FFF2-40B4-BE49-F238E27FC236}">
                <a16:creationId xmlns:a16="http://schemas.microsoft.com/office/drawing/2014/main" id="{ABFEC71F-5D98-8C4C-3BF1-8A2D10E9A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4672" y="1928813"/>
            <a:ext cx="9282656" cy="4252912"/>
          </a:xfrm>
        </p:spPr>
      </p:pic>
    </p:spTree>
    <p:extLst>
      <p:ext uri="{BB962C8B-B14F-4D97-AF65-F5344CB8AC3E}">
        <p14:creationId xmlns:p14="http://schemas.microsoft.com/office/powerpoint/2010/main" val="690214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2DC6-8664-57F8-CFFA-31F78259F54B}"/>
              </a:ext>
            </a:extLst>
          </p:cNvPr>
          <p:cNvSpPr>
            <a:spLocks noGrp="1"/>
          </p:cNvSpPr>
          <p:nvPr>
            <p:ph type="title"/>
          </p:nvPr>
        </p:nvSpPr>
        <p:spPr/>
        <p:txBody>
          <a:bodyPr/>
          <a:lstStyle/>
          <a:p>
            <a:r>
              <a:rPr lang="en-US" dirty="0" err="1"/>
              <a:t>Ouput</a:t>
            </a:r>
            <a:endParaRPr lang="en-IN" dirty="0"/>
          </a:p>
        </p:txBody>
      </p:sp>
      <p:pic>
        <p:nvPicPr>
          <p:cNvPr id="5" name="Content Placeholder 4">
            <a:extLst>
              <a:ext uri="{FF2B5EF4-FFF2-40B4-BE49-F238E27FC236}">
                <a16:creationId xmlns:a16="http://schemas.microsoft.com/office/drawing/2014/main" id="{3B79F68A-D438-C985-0354-4C145EA44337}"/>
              </a:ext>
            </a:extLst>
          </p:cNvPr>
          <p:cNvPicPr>
            <a:picLocks noGrp="1" noChangeAspect="1"/>
          </p:cNvPicPr>
          <p:nvPr>
            <p:ph idx="1"/>
          </p:nvPr>
        </p:nvPicPr>
        <p:blipFill>
          <a:blip r:embed="rId2"/>
          <a:stretch>
            <a:fillRect/>
          </a:stretch>
        </p:blipFill>
        <p:spPr>
          <a:xfrm>
            <a:off x="7511067" y="1898534"/>
            <a:ext cx="3273939" cy="4252912"/>
          </a:xfrm>
        </p:spPr>
      </p:pic>
      <p:sp>
        <p:nvSpPr>
          <p:cNvPr id="3" name="TextBox 2">
            <a:extLst>
              <a:ext uri="{FF2B5EF4-FFF2-40B4-BE49-F238E27FC236}">
                <a16:creationId xmlns:a16="http://schemas.microsoft.com/office/drawing/2014/main" id="{90029BAD-F573-4D08-5574-6264CF28676F}"/>
              </a:ext>
            </a:extLst>
          </p:cNvPr>
          <p:cNvSpPr txBox="1"/>
          <p:nvPr/>
        </p:nvSpPr>
        <p:spPr>
          <a:xfrm>
            <a:off x="884122" y="2180026"/>
            <a:ext cx="6449245" cy="954107"/>
          </a:xfrm>
          <a:prstGeom prst="rect">
            <a:avLst/>
          </a:prstGeom>
          <a:noFill/>
        </p:spPr>
        <p:txBody>
          <a:bodyPr wrap="square" rtlCol="0">
            <a:spAutoFit/>
          </a:bodyPr>
          <a:lstStyle/>
          <a:p>
            <a:r>
              <a:rPr lang="en-IN" sz="2800" dirty="0"/>
              <a:t>As you can see we have taken a random leaf and our model have detected that it is Early blight and with confidence 100%  and with accuracy of 96%</a:t>
            </a:r>
          </a:p>
        </p:txBody>
      </p:sp>
    </p:spTree>
    <p:extLst>
      <p:ext uri="{BB962C8B-B14F-4D97-AF65-F5344CB8AC3E}">
        <p14:creationId xmlns:p14="http://schemas.microsoft.com/office/powerpoint/2010/main" val="2042334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C934-6085-7593-7D4A-F62D5BD825BC}"/>
              </a:ext>
            </a:extLst>
          </p:cNvPr>
          <p:cNvSpPr>
            <a:spLocks noGrp="1"/>
          </p:cNvSpPr>
          <p:nvPr>
            <p:ph type="title"/>
          </p:nvPr>
        </p:nvSpPr>
        <p:spPr/>
        <p:txBody>
          <a:bodyPr/>
          <a:lstStyle/>
          <a:p>
            <a:r>
              <a:rPr lang="en-IN" dirty="0"/>
              <a:t>Literature Review</a:t>
            </a:r>
          </a:p>
        </p:txBody>
      </p:sp>
      <p:sp>
        <p:nvSpPr>
          <p:cNvPr id="3" name="Content Placeholder 2">
            <a:extLst>
              <a:ext uri="{FF2B5EF4-FFF2-40B4-BE49-F238E27FC236}">
                <a16:creationId xmlns:a16="http://schemas.microsoft.com/office/drawing/2014/main" id="{B4FDA942-F489-1360-1083-F42F35E0C21C}"/>
              </a:ext>
            </a:extLst>
          </p:cNvPr>
          <p:cNvSpPr>
            <a:spLocks noGrp="1"/>
          </p:cNvSpPr>
          <p:nvPr>
            <p:ph idx="1"/>
          </p:nvPr>
        </p:nvSpPr>
        <p:spPr/>
        <p:txBody>
          <a:bodyPr/>
          <a:lstStyle/>
          <a:p>
            <a:r>
              <a:rPr lang="en-IN" dirty="0"/>
              <a:t>Data Set </a:t>
            </a:r>
            <a:r>
              <a:rPr lang="en-IN" dirty="0">
                <a:hlinkClick r:id="rId2"/>
              </a:rPr>
              <a:t>https://www.kaggle.com/arjuntejaswi/plant-village</a:t>
            </a:r>
            <a:endParaRPr lang="en-IN" dirty="0"/>
          </a:p>
          <a:p>
            <a:pPr>
              <a:lnSpc>
                <a:spcPct val="107000"/>
              </a:lnSpc>
              <a:spcAft>
                <a:spcPts val="800"/>
              </a:spcAft>
            </a:pPr>
            <a:r>
              <a:rPr lang="en-IN" u="sng" dirty="0">
                <a:solidFill>
                  <a:srgbClr val="0563C1"/>
                </a:solidFill>
                <a:effectLst/>
                <a:ea typeface="Calibri" panose="020F0502020204030204" pitchFamily="34" charset="0"/>
                <a:cs typeface="Mangal" panose="02040503050203030202" pitchFamily="18" charset="0"/>
                <a:hlinkClick r:id="rId3"/>
              </a:rPr>
              <a:t>https://www.frontiersin.org/articles/10.3389/fpls.2016.01419/full</a:t>
            </a:r>
            <a:endParaRPr lang="en-IN" dirty="0">
              <a:effectLst/>
              <a:ea typeface="Calibri" panose="020F0502020204030204" pitchFamily="34" charset="0"/>
              <a:cs typeface="Mangal" panose="02040503050203030202" pitchFamily="18" charset="0"/>
            </a:endParaRPr>
          </a:p>
          <a:p>
            <a:pPr>
              <a:lnSpc>
                <a:spcPct val="107000"/>
              </a:lnSpc>
              <a:spcAft>
                <a:spcPts val="800"/>
              </a:spcAft>
            </a:pPr>
            <a:r>
              <a:rPr lang="en-IN" u="sng" dirty="0">
                <a:solidFill>
                  <a:srgbClr val="0563C1"/>
                </a:solidFill>
                <a:effectLst/>
                <a:ea typeface="Calibri" panose="020F0502020204030204" pitchFamily="34" charset="0"/>
                <a:cs typeface="Mangal" panose="02040503050203030202" pitchFamily="18" charset="0"/>
                <a:hlinkClick r:id="rId4"/>
              </a:rPr>
              <a:t>https://www.researchgate.net/publication/314436486_An_Overview_of_the_Research_on_Plant_Leaves_Disease_detection_using_Image_Processing_Techniques</a:t>
            </a:r>
            <a:endParaRPr lang="en-IN" dirty="0">
              <a:effectLst/>
              <a:ea typeface="Calibri" panose="020F0502020204030204" pitchFamily="34" charset="0"/>
              <a:cs typeface="Mangal" panose="02040503050203030202" pitchFamily="18" charset="0"/>
            </a:endParaRPr>
          </a:p>
          <a:p>
            <a:pPr>
              <a:lnSpc>
                <a:spcPct val="107000"/>
              </a:lnSpc>
              <a:spcAft>
                <a:spcPts val="800"/>
              </a:spcAft>
            </a:pPr>
            <a:r>
              <a:rPr lang="en-IN" u="sng" dirty="0">
                <a:solidFill>
                  <a:srgbClr val="0563C1"/>
                </a:solidFill>
                <a:effectLst/>
                <a:ea typeface="Calibri" panose="020F0502020204030204" pitchFamily="34" charset="0"/>
                <a:cs typeface="Mangal" panose="02040503050203030202" pitchFamily="18" charset="0"/>
                <a:hlinkClick r:id="rId5"/>
              </a:rPr>
              <a:t>https://plantmethods.biomedcentral.com/articles/10.1186/s13007-021-00722-9</a:t>
            </a:r>
            <a:endParaRPr lang="en-IN" dirty="0">
              <a:effectLst/>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642543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8C908-06D0-EE8B-3C18-E898DB565299}"/>
              </a:ext>
            </a:extLst>
          </p:cNvPr>
          <p:cNvSpPr>
            <a:spLocks noGrp="1"/>
          </p:cNvSpPr>
          <p:nvPr>
            <p:ph type="ctrTitle"/>
          </p:nvPr>
        </p:nvSpPr>
        <p:spPr>
          <a:xfrm>
            <a:off x="4853988" y="320041"/>
            <a:ext cx="6707084" cy="3892668"/>
          </a:xfrm>
        </p:spPr>
        <p:txBody>
          <a:bodyPr>
            <a:normAutofit/>
          </a:bodyPr>
          <a:lstStyle/>
          <a:p>
            <a:r>
              <a:rPr lang="en-US" dirty="0"/>
              <a:t>Thankyou</a:t>
            </a:r>
            <a:endParaRPr lang="en-IN" dirty="0"/>
          </a:p>
        </p:txBody>
      </p:sp>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3AECD"/>
          </a:solidFill>
          <a:ln w="38100" cap="rnd">
            <a:solidFill>
              <a:srgbClr val="43AEC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eedling growing on a tree trunk">
            <a:extLst>
              <a:ext uri="{FF2B5EF4-FFF2-40B4-BE49-F238E27FC236}">
                <a16:creationId xmlns:a16="http://schemas.microsoft.com/office/drawing/2014/main" id="{33D5A4D3-9AE8-CC06-0D34-BA1A7EF3C870}"/>
              </a:ext>
            </a:extLst>
          </p:cNvPr>
          <p:cNvPicPr>
            <a:picLocks noChangeAspect="1"/>
          </p:cNvPicPr>
          <p:nvPr/>
        </p:nvPicPr>
        <p:blipFill rotWithShape="1">
          <a:blip r:embed="rId2"/>
          <a:srcRect l="31132" r="28860" b="-1"/>
          <a:stretch/>
        </p:blipFill>
        <p:spPr>
          <a:xfrm>
            <a:off x="535926" y="320040"/>
            <a:ext cx="3655596" cy="6190488"/>
          </a:xfrm>
          <a:prstGeom prst="rect">
            <a:avLst/>
          </a:prstGeom>
        </p:spPr>
      </p:pic>
    </p:spTree>
    <p:extLst>
      <p:ext uri="{BB962C8B-B14F-4D97-AF65-F5344CB8AC3E}">
        <p14:creationId xmlns:p14="http://schemas.microsoft.com/office/powerpoint/2010/main" val="14233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C0784A-C104-05B2-4013-631FB1D946CF}"/>
              </a:ext>
            </a:extLst>
          </p:cNvPr>
          <p:cNvSpPr>
            <a:spLocks noGrp="1"/>
          </p:cNvSpPr>
          <p:nvPr>
            <p:ph type="title"/>
          </p:nvPr>
        </p:nvSpPr>
        <p:spPr>
          <a:xfrm>
            <a:off x="5297762" y="329184"/>
            <a:ext cx="6251110" cy="1783080"/>
          </a:xfrm>
        </p:spPr>
        <p:txBody>
          <a:bodyPr anchor="b">
            <a:normAutofit/>
          </a:bodyPr>
          <a:lstStyle/>
          <a:p>
            <a:pPr>
              <a:lnSpc>
                <a:spcPct val="90000"/>
              </a:lnSpc>
            </a:pPr>
            <a:r>
              <a:rPr lang="en-US" sz="4000"/>
              <a:t>What is the importance of studying plant diseases?</a:t>
            </a:r>
            <a:endParaRPr lang="en-IN" sz="400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3AECD"/>
          </a:solidFill>
          <a:ln w="38100" cap="rnd">
            <a:solidFill>
              <a:srgbClr val="43AEC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D03A70-5B82-F3E8-C334-AE71E4A6A8C6}"/>
              </a:ext>
            </a:extLst>
          </p:cNvPr>
          <p:cNvSpPr>
            <a:spLocks noGrp="1"/>
          </p:cNvSpPr>
          <p:nvPr>
            <p:ph idx="1"/>
          </p:nvPr>
        </p:nvSpPr>
        <p:spPr>
          <a:xfrm>
            <a:off x="5297762" y="2706624"/>
            <a:ext cx="6251110" cy="3483864"/>
          </a:xfrm>
        </p:spPr>
        <p:txBody>
          <a:bodyPr>
            <a:normAutofit/>
          </a:bodyPr>
          <a:lstStyle/>
          <a:p>
            <a:r>
              <a:rPr lang="en-US" dirty="0"/>
              <a:t>The study of plant diseases is important as they cause loss to the plant as well as plant produce. The various types of losses occur in the field, in storage or any time between sowing and consumption of produce. The diseases are responsible for direct monitory loss and material loss.</a:t>
            </a:r>
            <a:endParaRPr lang="en-IN" dirty="0"/>
          </a:p>
        </p:txBody>
      </p:sp>
      <p:pic>
        <p:nvPicPr>
          <p:cNvPr id="5" name="Picture 4" descr="Cross section of young plant and roots">
            <a:extLst>
              <a:ext uri="{FF2B5EF4-FFF2-40B4-BE49-F238E27FC236}">
                <a16:creationId xmlns:a16="http://schemas.microsoft.com/office/drawing/2014/main" id="{97B76AC1-1E16-ADF8-6C24-75DD05FED9BE}"/>
              </a:ext>
            </a:extLst>
          </p:cNvPr>
          <p:cNvPicPr>
            <a:picLocks noChangeAspect="1"/>
          </p:cNvPicPr>
          <p:nvPr/>
        </p:nvPicPr>
        <p:blipFill rotWithShape="1">
          <a:blip r:embed="rId2"/>
          <a:srcRect l="47210" r="42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121306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6B31-54B6-46C4-19A3-6EC7E0001EA0}"/>
              </a:ext>
            </a:extLst>
          </p:cNvPr>
          <p:cNvSpPr>
            <a:spLocks noGrp="1"/>
          </p:cNvSpPr>
          <p:nvPr>
            <p:ph type="title"/>
          </p:nvPr>
        </p:nvSpPr>
        <p:spPr/>
        <p:txBody>
          <a:bodyPr/>
          <a:lstStyle/>
          <a:p>
            <a:r>
              <a:rPr lang="en-IN" dirty="0"/>
              <a:t>About Project</a:t>
            </a:r>
          </a:p>
        </p:txBody>
      </p:sp>
      <p:sp>
        <p:nvSpPr>
          <p:cNvPr id="3" name="Content Placeholder 2">
            <a:extLst>
              <a:ext uri="{FF2B5EF4-FFF2-40B4-BE49-F238E27FC236}">
                <a16:creationId xmlns:a16="http://schemas.microsoft.com/office/drawing/2014/main" id="{8320233B-AB08-2AC5-64BF-2BD900129599}"/>
              </a:ext>
            </a:extLst>
          </p:cNvPr>
          <p:cNvSpPr>
            <a:spLocks noGrp="1"/>
          </p:cNvSpPr>
          <p:nvPr>
            <p:ph idx="1"/>
          </p:nvPr>
        </p:nvSpPr>
        <p:spPr/>
        <p:txBody>
          <a:bodyPr>
            <a:normAutofit lnSpcReduction="10000"/>
          </a:bodyPr>
          <a:lstStyle/>
          <a:p>
            <a:r>
              <a:rPr lang="en-IN" dirty="0"/>
              <a:t>Domain : Deep Learning </a:t>
            </a:r>
          </a:p>
          <a:p>
            <a:r>
              <a:rPr lang="en-IN" dirty="0"/>
              <a:t>Problem Statement : To detect the leaves are infected or not </a:t>
            </a:r>
          </a:p>
          <a:p>
            <a:r>
              <a:rPr lang="en-IN" dirty="0"/>
              <a:t>Technologies used : Python, CNN, Fast API, React, </a:t>
            </a:r>
            <a:r>
              <a:rPr lang="en-IN" dirty="0" err="1"/>
              <a:t>Keras</a:t>
            </a:r>
            <a:r>
              <a:rPr lang="en-IN" dirty="0"/>
              <a:t>, </a:t>
            </a:r>
            <a:r>
              <a:rPr lang="en-IN" dirty="0" err="1"/>
              <a:t>Tensorflow</a:t>
            </a:r>
            <a:endParaRPr lang="en-IN" dirty="0"/>
          </a:p>
          <a:p>
            <a:r>
              <a:rPr lang="en-IN" dirty="0"/>
              <a:t>Project Scope : It will help farmers to see their crops are infected or not so that vegetables will be healthy and fresh and it will prevent a loss to farmers </a:t>
            </a:r>
          </a:p>
          <a:p>
            <a:r>
              <a:rPr lang="en-IN" dirty="0"/>
              <a:t>Proposed system: Using the CNN(Convolutional Neural Network) and using the </a:t>
            </a:r>
            <a:r>
              <a:rPr lang="en-IN" dirty="0" err="1"/>
              <a:t>DenseNet</a:t>
            </a:r>
            <a:r>
              <a:rPr lang="en-IN" dirty="0"/>
              <a:t> as the head in the Transfer Learning and using SVM as the </a:t>
            </a:r>
            <a:r>
              <a:rPr lang="en-IN" dirty="0" err="1"/>
              <a:t>classifier.Having</a:t>
            </a:r>
            <a:r>
              <a:rPr lang="en-IN" dirty="0"/>
              <a:t> 256 neurons in the hidden  layer , and 15 neurons at the output layer for 15 image classes with a </a:t>
            </a:r>
            <a:r>
              <a:rPr lang="en-IN" dirty="0" err="1"/>
              <a:t>softmax</a:t>
            </a:r>
            <a:r>
              <a:rPr lang="en-IN" dirty="0"/>
              <a:t> activation function. Using Adam as an optimizer .</a:t>
            </a:r>
          </a:p>
          <a:p>
            <a:endParaRPr lang="en-IN" dirty="0"/>
          </a:p>
          <a:p>
            <a:endParaRPr lang="en-IN" dirty="0"/>
          </a:p>
        </p:txBody>
      </p:sp>
    </p:spTree>
    <p:extLst>
      <p:ext uri="{BB962C8B-B14F-4D97-AF65-F5344CB8AC3E}">
        <p14:creationId xmlns:p14="http://schemas.microsoft.com/office/powerpoint/2010/main" val="101109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718C-3324-5189-0E0F-A406F4A269B6}"/>
              </a:ext>
            </a:extLst>
          </p:cNvPr>
          <p:cNvSpPr>
            <a:spLocks noGrp="1"/>
          </p:cNvSpPr>
          <p:nvPr>
            <p:ph type="title"/>
          </p:nvPr>
        </p:nvSpPr>
        <p:spPr/>
        <p:txBody>
          <a:bodyPr/>
          <a:lstStyle/>
          <a:p>
            <a:r>
              <a:rPr lang="en-US"/>
              <a:t>Importing Data into Tensorflow</a:t>
            </a:r>
            <a:endParaRPr lang="en-IN"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7582272-6059-F62A-9835-5C322752EB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793" y="1928813"/>
            <a:ext cx="9086414" cy="4252912"/>
          </a:xfrm>
        </p:spPr>
      </p:pic>
    </p:spTree>
    <p:extLst>
      <p:ext uri="{BB962C8B-B14F-4D97-AF65-F5344CB8AC3E}">
        <p14:creationId xmlns:p14="http://schemas.microsoft.com/office/powerpoint/2010/main" val="49532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426D1-1A1B-BA4D-4600-93B1FD78F6C7}"/>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Building the Model</a:t>
            </a:r>
          </a:p>
        </p:txBody>
      </p:sp>
      <p:sp>
        <p:nvSpPr>
          <p:cNvPr id="26"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43AECD"/>
          </a:solidFill>
          <a:ln w="38100" cap="rnd">
            <a:solidFill>
              <a:srgbClr val="43AEC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FCE8422A-85A1-35FD-9A48-4B44F15EAF52}"/>
              </a:ext>
            </a:extLst>
          </p:cNvPr>
          <p:cNvPicPr>
            <a:picLocks noChangeAspect="1"/>
          </p:cNvPicPr>
          <p:nvPr/>
        </p:nvPicPr>
        <p:blipFill rotWithShape="1">
          <a:blip r:embed="rId2">
            <a:extLst>
              <a:ext uri="{28A0092B-C50C-407E-A947-70E740481C1C}">
                <a14:useLocalDpi xmlns:a14="http://schemas.microsoft.com/office/drawing/2010/main" val="0"/>
              </a:ext>
            </a:extLst>
          </a:blip>
          <a:srcRect r="38198" b="1"/>
          <a:stretch/>
        </p:blipFill>
        <p:spPr>
          <a:xfrm>
            <a:off x="6417321" y="2642616"/>
            <a:ext cx="5566299" cy="3895344"/>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34CCF3D9-CC53-2FC3-1865-CA46410DAA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50" r="65524" b="-1"/>
          <a:stretch/>
        </p:blipFill>
        <p:spPr>
          <a:xfrm>
            <a:off x="170433" y="2642616"/>
            <a:ext cx="5579121" cy="3895344"/>
          </a:xfrm>
          <a:prstGeom prst="rect">
            <a:avLst/>
          </a:prstGeom>
        </p:spPr>
      </p:pic>
    </p:spTree>
    <p:extLst>
      <p:ext uri="{BB962C8B-B14F-4D97-AF65-F5344CB8AC3E}">
        <p14:creationId xmlns:p14="http://schemas.microsoft.com/office/powerpoint/2010/main" val="318930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DD5F1-8FFB-6162-FD59-5FA4D8400BFB}"/>
              </a:ext>
            </a:extLst>
          </p:cNvPr>
          <p:cNvSpPr>
            <a:spLocks noGrp="1"/>
          </p:cNvSpPr>
          <p:nvPr>
            <p:ph type="title"/>
          </p:nvPr>
        </p:nvSpPr>
        <p:spPr/>
        <p:txBody>
          <a:bodyPr/>
          <a:lstStyle/>
          <a:p>
            <a:r>
              <a:rPr lang="en-US" dirty="0"/>
              <a:t>Data Visualize (Sample Image)</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8D8C1008-4B27-921F-7A9B-8A92BAF541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095" y="1928813"/>
            <a:ext cx="9109809" cy="4252912"/>
          </a:xfrm>
        </p:spPr>
      </p:pic>
    </p:spTree>
    <p:extLst>
      <p:ext uri="{BB962C8B-B14F-4D97-AF65-F5344CB8AC3E}">
        <p14:creationId xmlns:p14="http://schemas.microsoft.com/office/powerpoint/2010/main" val="155882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E6F7-5E69-78A4-B042-8DB4D7F8FC69}"/>
              </a:ext>
            </a:extLst>
          </p:cNvPr>
          <p:cNvSpPr>
            <a:spLocks noGrp="1"/>
          </p:cNvSpPr>
          <p:nvPr>
            <p:ph type="title"/>
          </p:nvPr>
        </p:nvSpPr>
        <p:spPr/>
        <p:txBody>
          <a:bodyPr/>
          <a:lstStyle/>
          <a:p>
            <a:r>
              <a:rPr lang="en-US" dirty="0" err="1"/>
              <a:t>Spliting</a:t>
            </a:r>
            <a:r>
              <a:rPr lang="en-US" dirty="0"/>
              <a:t> the dataset</a:t>
            </a:r>
            <a:endParaRPr lang="en-IN" dirty="0"/>
          </a:p>
        </p:txBody>
      </p:sp>
      <p:pic>
        <p:nvPicPr>
          <p:cNvPr id="5" name="Content Placeholder 4">
            <a:extLst>
              <a:ext uri="{FF2B5EF4-FFF2-40B4-BE49-F238E27FC236}">
                <a16:creationId xmlns:a16="http://schemas.microsoft.com/office/drawing/2014/main" id="{621C106F-0FFF-F4F6-462A-96F55AFB86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306" y="1928813"/>
            <a:ext cx="9087388" cy="4252912"/>
          </a:xfrm>
        </p:spPr>
      </p:pic>
    </p:spTree>
    <p:extLst>
      <p:ext uri="{BB962C8B-B14F-4D97-AF65-F5344CB8AC3E}">
        <p14:creationId xmlns:p14="http://schemas.microsoft.com/office/powerpoint/2010/main" val="303223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BDFC-218F-0064-1F7B-E01F84CE20FF}"/>
              </a:ext>
            </a:extLst>
          </p:cNvPr>
          <p:cNvSpPr>
            <a:spLocks noGrp="1"/>
          </p:cNvSpPr>
          <p:nvPr>
            <p:ph type="title"/>
          </p:nvPr>
        </p:nvSpPr>
        <p:spPr/>
        <p:txBody>
          <a:bodyPr/>
          <a:lstStyle/>
          <a:p>
            <a:r>
              <a:rPr lang="en-IN" dirty="0"/>
              <a:t>Model Architecture</a:t>
            </a:r>
          </a:p>
        </p:txBody>
      </p:sp>
      <p:pic>
        <p:nvPicPr>
          <p:cNvPr id="4" name="Content Placeholder 3">
            <a:extLst>
              <a:ext uri="{FF2B5EF4-FFF2-40B4-BE49-F238E27FC236}">
                <a16:creationId xmlns:a16="http://schemas.microsoft.com/office/drawing/2014/main" id="{1A1B4676-0096-AB27-4761-1A0AFD9F9587}"/>
              </a:ext>
            </a:extLst>
          </p:cNvPr>
          <p:cNvPicPr>
            <a:picLocks noGrp="1" noChangeAspect="1"/>
          </p:cNvPicPr>
          <p:nvPr>
            <p:ph idx="1"/>
          </p:nvPr>
        </p:nvPicPr>
        <p:blipFill>
          <a:blip r:embed="rId2"/>
          <a:stretch>
            <a:fillRect/>
          </a:stretch>
        </p:blipFill>
        <p:spPr>
          <a:xfrm>
            <a:off x="3257304" y="2748325"/>
            <a:ext cx="5677392" cy="2613887"/>
          </a:xfrm>
          <a:prstGeom prst="rect">
            <a:avLst/>
          </a:prstGeom>
        </p:spPr>
      </p:pic>
    </p:spTree>
    <p:extLst>
      <p:ext uri="{BB962C8B-B14F-4D97-AF65-F5344CB8AC3E}">
        <p14:creationId xmlns:p14="http://schemas.microsoft.com/office/powerpoint/2010/main" val="760412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5313-26BD-B003-E83D-D6051F78A966}"/>
              </a:ext>
            </a:extLst>
          </p:cNvPr>
          <p:cNvSpPr>
            <a:spLocks noGrp="1"/>
          </p:cNvSpPr>
          <p:nvPr>
            <p:ph type="title"/>
          </p:nvPr>
        </p:nvSpPr>
        <p:spPr/>
        <p:txBody>
          <a:bodyPr/>
          <a:lstStyle/>
          <a:p>
            <a:r>
              <a:rPr lang="en-US" dirty="0"/>
              <a:t>Compiling the model</a:t>
            </a:r>
            <a:endParaRPr lang="en-IN" dirty="0"/>
          </a:p>
        </p:txBody>
      </p:sp>
      <p:pic>
        <p:nvPicPr>
          <p:cNvPr id="5" name="Content Placeholder 4" descr="Graphical user interface, text&#10;&#10;Description automatically generated">
            <a:extLst>
              <a:ext uri="{FF2B5EF4-FFF2-40B4-BE49-F238E27FC236}">
                <a16:creationId xmlns:a16="http://schemas.microsoft.com/office/drawing/2014/main" id="{7A0D143A-E6D2-6039-C7EA-9A0919F716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2705" y="1928813"/>
            <a:ext cx="9546589" cy="4252912"/>
          </a:xfrm>
        </p:spPr>
      </p:pic>
    </p:spTree>
    <p:extLst>
      <p:ext uri="{BB962C8B-B14F-4D97-AF65-F5344CB8AC3E}">
        <p14:creationId xmlns:p14="http://schemas.microsoft.com/office/powerpoint/2010/main" val="2425136528"/>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253C22"/>
      </a:dk2>
      <a:lt2>
        <a:srgbClr val="E8E3E2"/>
      </a:lt2>
      <a:accent1>
        <a:srgbClr val="43AECD"/>
      </a:accent1>
      <a:accent2>
        <a:srgbClr val="2FB49A"/>
      </a:accent2>
      <a:accent3>
        <a:srgbClr val="3BB56B"/>
      </a:accent3>
      <a:accent4>
        <a:srgbClr val="34B630"/>
      </a:accent4>
      <a:accent5>
        <a:srgbClr val="70B23A"/>
      </a:accent5>
      <a:accent6>
        <a:srgbClr val="99AA2D"/>
      </a:accent6>
      <a:hlink>
        <a:srgbClr val="4C9331"/>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242</TotalTime>
  <Words>354</Words>
  <Application>Microsoft Office PowerPoint</Application>
  <PresentationFormat>Widescreen</PresentationFormat>
  <Paragraphs>33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Modern Love</vt:lpstr>
      <vt:lpstr>The Hand</vt:lpstr>
      <vt:lpstr>SketchyVTI</vt:lpstr>
      <vt:lpstr>Plant Disease Detection </vt:lpstr>
      <vt:lpstr>What is the importance of studying plant diseases?</vt:lpstr>
      <vt:lpstr>About Project</vt:lpstr>
      <vt:lpstr>Importing Data into Tensorflow</vt:lpstr>
      <vt:lpstr>Building the Model</vt:lpstr>
      <vt:lpstr>Data Visualize (Sample Image)</vt:lpstr>
      <vt:lpstr>Spliting the dataset</vt:lpstr>
      <vt:lpstr>Model Architecture</vt:lpstr>
      <vt:lpstr>Compiling the model</vt:lpstr>
      <vt:lpstr>Accuracy of model</vt:lpstr>
      <vt:lpstr>Fast API for hosting a website</vt:lpstr>
      <vt:lpstr>Adding key and value</vt:lpstr>
      <vt:lpstr>Website interface</vt:lpstr>
      <vt:lpstr>Ouput</vt:lpstr>
      <vt:lpstr>Literature Review</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Satav</dc:creator>
  <cp:lastModifiedBy>itsmanchurian x</cp:lastModifiedBy>
  <cp:revision>25</cp:revision>
  <dcterms:created xsi:type="dcterms:W3CDTF">2022-11-09T16:11:37Z</dcterms:created>
  <dcterms:modified xsi:type="dcterms:W3CDTF">2022-11-10T10:48:58Z</dcterms:modified>
</cp:coreProperties>
</file>